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302" r:id="rId2"/>
    <p:sldId id="307" r:id="rId3"/>
    <p:sldId id="291" r:id="rId4"/>
    <p:sldId id="303" r:id="rId5"/>
    <p:sldId id="31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FF"/>
    <a:srgbClr val="FFFFCC"/>
    <a:srgbClr val="9999FF"/>
    <a:srgbClr val="FF6699"/>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7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A3FA5A-BDD4-4C33-98C2-D4AA379E1BBA}" type="datetimeFigureOut">
              <a:rPr lang="en-GB" smtClean="0"/>
              <a:t>25/09/2020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A75318-99C3-4FB1-B05E-7A276E2B1358}" type="slidenum">
              <a:rPr lang="en-GB" smtClean="0"/>
              <a:t>‹#›</a:t>
            </a:fld>
            <a:endParaRPr lang="en-GB"/>
          </a:p>
        </p:txBody>
      </p:sp>
    </p:spTree>
    <p:extLst>
      <p:ext uri="{BB962C8B-B14F-4D97-AF65-F5344CB8AC3E}">
        <p14:creationId xmlns:p14="http://schemas.microsoft.com/office/powerpoint/2010/main" val="4200976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904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3" name="Shape 153"/>
          <p:cNvSpPr txBox="1">
            <a:spLocks noGrp="1"/>
          </p:cNvSpPr>
          <p:nvPr>
            <p:ph type="body" idx="1"/>
          </p:nvPr>
        </p:nvSpPr>
        <p:spPr>
          <a:xfrm>
            <a:off x="679768" y="4715907"/>
            <a:ext cx="5438140" cy="4467701"/>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534080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264A6-8E05-4A5F-9C61-FC2F71E38E7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C1979BC6-272D-4C8B-871E-6C27DFA4CD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98DE9A7-F2A0-4005-8D9C-27F7B48E91DB}"/>
              </a:ext>
            </a:extLst>
          </p:cNvPr>
          <p:cNvSpPr>
            <a:spLocks noGrp="1"/>
          </p:cNvSpPr>
          <p:nvPr>
            <p:ph type="dt" sz="half" idx="10"/>
          </p:nvPr>
        </p:nvSpPr>
        <p:spPr/>
        <p:txBody>
          <a:bodyPr/>
          <a:lstStyle/>
          <a:p>
            <a:fld id="{0F07D40C-2A4F-4FEB-9CF2-EF3D16ADBCE1}" type="datetimeFigureOut">
              <a:rPr lang="en-GB" smtClean="0"/>
              <a:t>25/09/2020</a:t>
            </a:fld>
            <a:endParaRPr lang="en-GB"/>
          </a:p>
        </p:txBody>
      </p:sp>
      <p:sp>
        <p:nvSpPr>
          <p:cNvPr id="5" name="Footer Placeholder 4">
            <a:extLst>
              <a:ext uri="{FF2B5EF4-FFF2-40B4-BE49-F238E27FC236}">
                <a16:creationId xmlns:a16="http://schemas.microsoft.com/office/drawing/2014/main" id="{7A6A13D4-68C8-40BF-8318-216CDA47544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9B6449-B869-4776-AE56-C855B765207B}"/>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390312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7FE7B-C4CB-4A15-B355-9A29BED83B1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F7EC0C2-0CC2-4098-BD2D-32605576313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5EF88F-E162-43F2-949C-14D14D0F4AFF}"/>
              </a:ext>
            </a:extLst>
          </p:cNvPr>
          <p:cNvSpPr>
            <a:spLocks noGrp="1"/>
          </p:cNvSpPr>
          <p:nvPr>
            <p:ph type="dt" sz="half" idx="10"/>
          </p:nvPr>
        </p:nvSpPr>
        <p:spPr/>
        <p:txBody>
          <a:bodyPr/>
          <a:lstStyle/>
          <a:p>
            <a:fld id="{0F07D40C-2A4F-4FEB-9CF2-EF3D16ADBCE1}" type="datetimeFigureOut">
              <a:rPr lang="en-GB" smtClean="0"/>
              <a:t>25/09/2020</a:t>
            </a:fld>
            <a:endParaRPr lang="en-GB"/>
          </a:p>
        </p:txBody>
      </p:sp>
      <p:sp>
        <p:nvSpPr>
          <p:cNvPr id="5" name="Footer Placeholder 4">
            <a:extLst>
              <a:ext uri="{FF2B5EF4-FFF2-40B4-BE49-F238E27FC236}">
                <a16:creationId xmlns:a16="http://schemas.microsoft.com/office/drawing/2014/main" id="{8DF2F543-BAB8-40CC-B18A-552DE34465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751A8B-93A8-42D7-892C-98D43EB329D2}"/>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6778183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093703-F97F-476E-9ACD-7F694A58E6B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134A1CB-2D4B-4827-95AE-9C1C8E18CA3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D2005CC-FCC4-4BCF-ABE2-5CD34770BAC2}"/>
              </a:ext>
            </a:extLst>
          </p:cNvPr>
          <p:cNvSpPr>
            <a:spLocks noGrp="1"/>
          </p:cNvSpPr>
          <p:nvPr>
            <p:ph type="dt" sz="half" idx="10"/>
          </p:nvPr>
        </p:nvSpPr>
        <p:spPr/>
        <p:txBody>
          <a:bodyPr/>
          <a:lstStyle/>
          <a:p>
            <a:fld id="{0F07D40C-2A4F-4FEB-9CF2-EF3D16ADBCE1}" type="datetimeFigureOut">
              <a:rPr lang="en-GB" smtClean="0"/>
              <a:t>25/09/2020</a:t>
            </a:fld>
            <a:endParaRPr lang="en-GB"/>
          </a:p>
        </p:txBody>
      </p:sp>
      <p:sp>
        <p:nvSpPr>
          <p:cNvPr id="5" name="Footer Placeholder 4">
            <a:extLst>
              <a:ext uri="{FF2B5EF4-FFF2-40B4-BE49-F238E27FC236}">
                <a16:creationId xmlns:a16="http://schemas.microsoft.com/office/drawing/2014/main" id="{0CE3777F-04C2-4E88-A366-49256D1564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B6317AE-08BD-459B-BE8C-38615FABC7D4}"/>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3852781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0AD7B-FF04-4B96-9ED3-DDD10188730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E0207EF-5F9E-4DE7-BCB8-4D4DC9B16F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CB8367C-E156-4B0A-8A1F-1CB1E4E94725}"/>
              </a:ext>
            </a:extLst>
          </p:cNvPr>
          <p:cNvSpPr>
            <a:spLocks noGrp="1"/>
          </p:cNvSpPr>
          <p:nvPr>
            <p:ph type="dt" sz="half" idx="10"/>
          </p:nvPr>
        </p:nvSpPr>
        <p:spPr/>
        <p:txBody>
          <a:bodyPr/>
          <a:lstStyle/>
          <a:p>
            <a:fld id="{0F07D40C-2A4F-4FEB-9CF2-EF3D16ADBCE1}" type="datetimeFigureOut">
              <a:rPr lang="en-GB" smtClean="0"/>
              <a:t>25/09/2020</a:t>
            </a:fld>
            <a:endParaRPr lang="en-GB"/>
          </a:p>
        </p:txBody>
      </p:sp>
      <p:sp>
        <p:nvSpPr>
          <p:cNvPr id="5" name="Footer Placeholder 4">
            <a:extLst>
              <a:ext uri="{FF2B5EF4-FFF2-40B4-BE49-F238E27FC236}">
                <a16:creationId xmlns:a16="http://schemas.microsoft.com/office/drawing/2014/main" id="{9BE5A8DF-F068-468F-85FF-8D9E4091D23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CCC242C-95DA-401F-9E2E-553F123B5CB7}"/>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327013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7F1F9-AF4E-48BA-AA77-6876EAE6ED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464134A0-B721-42DD-B30D-B76A92650A9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5197E08-FE9C-4863-9B1F-17493AA42D43}"/>
              </a:ext>
            </a:extLst>
          </p:cNvPr>
          <p:cNvSpPr>
            <a:spLocks noGrp="1"/>
          </p:cNvSpPr>
          <p:nvPr>
            <p:ph type="dt" sz="half" idx="10"/>
          </p:nvPr>
        </p:nvSpPr>
        <p:spPr/>
        <p:txBody>
          <a:bodyPr/>
          <a:lstStyle/>
          <a:p>
            <a:fld id="{0F07D40C-2A4F-4FEB-9CF2-EF3D16ADBCE1}" type="datetimeFigureOut">
              <a:rPr lang="en-GB" smtClean="0"/>
              <a:t>25/09/2020</a:t>
            </a:fld>
            <a:endParaRPr lang="en-GB"/>
          </a:p>
        </p:txBody>
      </p:sp>
      <p:sp>
        <p:nvSpPr>
          <p:cNvPr id="5" name="Footer Placeholder 4">
            <a:extLst>
              <a:ext uri="{FF2B5EF4-FFF2-40B4-BE49-F238E27FC236}">
                <a16:creationId xmlns:a16="http://schemas.microsoft.com/office/drawing/2014/main" id="{67641866-BE53-4540-85B9-42CD4BBA28E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FC687F-1859-4A40-98CA-92F8DF7A6895}"/>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2027020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78B33-A631-4A40-9676-54D8E523D6D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52C7A7F-F5E8-4170-9468-C8CE27D23B73}"/>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DD679FF-A80D-43D6-922C-957C5DC0BFD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3A1A390-E8BF-449B-8D45-5198B7FEB43B}"/>
              </a:ext>
            </a:extLst>
          </p:cNvPr>
          <p:cNvSpPr>
            <a:spLocks noGrp="1"/>
          </p:cNvSpPr>
          <p:nvPr>
            <p:ph type="dt" sz="half" idx="10"/>
          </p:nvPr>
        </p:nvSpPr>
        <p:spPr/>
        <p:txBody>
          <a:bodyPr/>
          <a:lstStyle/>
          <a:p>
            <a:fld id="{0F07D40C-2A4F-4FEB-9CF2-EF3D16ADBCE1}" type="datetimeFigureOut">
              <a:rPr lang="en-GB" smtClean="0"/>
              <a:t>25/09/2020</a:t>
            </a:fld>
            <a:endParaRPr lang="en-GB"/>
          </a:p>
        </p:txBody>
      </p:sp>
      <p:sp>
        <p:nvSpPr>
          <p:cNvPr id="6" name="Footer Placeholder 5">
            <a:extLst>
              <a:ext uri="{FF2B5EF4-FFF2-40B4-BE49-F238E27FC236}">
                <a16:creationId xmlns:a16="http://schemas.microsoft.com/office/drawing/2014/main" id="{0AD02B00-430D-447C-BD3F-9F76F17FFF3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BF8A252-BD68-4B59-8315-3AB411916BAE}"/>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4175354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A3C5F-258C-4E01-B70C-9F98369DFD3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2F91B76-B22C-4AB5-B70B-BD148EE447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74F6ACA-96AD-4508-8443-E91A51787D6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E9F6C19-9C8D-461D-9B32-28750E2277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914836F-3B98-4A06-A75E-0C01814206E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09FD276-D6BC-4EE1-A658-FB8460E12CE1}"/>
              </a:ext>
            </a:extLst>
          </p:cNvPr>
          <p:cNvSpPr>
            <a:spLocks noGrp="1"/>
          </p:cNvSpPr>
          <p:nvPr>
            <p:ph type="dt" sz="half" idx="10"/>
          </p:nvPr>
        </p:nvSpPr>
        <p:spPr/>
        <p:txBody>
          <a:bodyPr/>
          <a:lstStyle/>
          <a:p>
            <a:fld id="{0F07D40C-2A4F-4FEB-9CF2-EF3D16ADBCE1}" type="datetimeFigureOut">
              <a:rPr lang="en-GB" smtClean="0"/>
              <a:t>25/09/2020</a:t>
            </a:fld>
            <a:endParaRPr lang="en-GB"/>
          </a:p>
        </p:txBody>
      </p:sp>
      <p:sp>
        <p:nvSpPr>
          <p:cNvPr id="8" name="Footer Placeholder 7">
            <a:extLst>
              <a:ext uri="{FF2B5EF4-FFF2-40B4-BE49-F238E27FC236}">
                <a16:creationId xmlns:a16="http://schemas.microsoft.com/office/drawing/2014/main" id="{3D3E053D-186C-431E-A5D2-690A1DA2AD9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9C2EB7C-0DCD-4B7F-ADCF-567189F24851}"/>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289747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9C413-5AB3-4070-9643-8CF2EC5FA60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02D7E4C-B449-4924-B395-53E4359AA5E1}"/>
              </a:ext>
            </a:extLst>
          </p:cNvPr>
          <p:cNvSpPr>
            <a:spLocks noGrp="1"/>
          </p:cNvSpPr>
          <p:nvPr>
            <p:ph type="dt" sz="half" idx="10"/>
          </p:nvPr>
        </p:nvSpPr>
        <p:spPr/>
        <p:txBody>
          <a:bodyPr/>
          <a:lstStyle/>
          <a:p>
            <a:fld id="{0F07D40C-2A4F-4FEB-9CF2-EF3D16ADBCE1}" type="datetimeFigureOut">
              <a:rPr lang="en-GB" smtClean="0"/>
              <a:t>25/09/2020</a:t>
            </a:fld>
            <a:endParaRPr lang="en-GB"/>
          </a:p>
        </p:txBody>
      </p:sp>
      <p:sp>
        <p:nvSpPr>
          <p:cNvPr id="4" name="Footer Placeholder 3">
            <a:extLst>
              <a:ext uri="{FF2B5EF4-FFF2-40B4-BE49-F238E27FC236}">
                <a16:creationId xmlns:a16="http://schemas.microsoft.com/office/drawing/2014/main" id="{BB71F5A0-D43E-43FF-BF6C-764DBF8DD24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C3CE641-AD30-4BE7-8331-CAD5D7CFD0D0}"/>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9156875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7AD17B-F14C-4091-B821-188FF6008D51}"/>
              </a:ext>
            </a:extLst>
          </p:cNvPr>
          <p:cNvSpPr>
            <a:spLocks noGrp="1"/>
          </p:cNvSpPr>
          <p:nvPr>
            <p:ph type="dt" sz="half" idx="10"/>
          </p:nvPr>
        </p:nvSpPr>
        <p:spPr/>
        <p:txBody>
          <a:bodyPr/>
          <a:lstStyle/>
          <a:p>
            <a:fld id="{0F07D40C-2A4F-4FEB-9CF2-EF3D16ADBCE1}" type="datetimeFigureOut">
              <a:rPr lang="en-GB" smtClean="0"/>
              <a:t>25/09/2020</a:t>
            </a:fld>
            <a:endParaRPr lang="en-GB"/>
          </a:p>
        </p:txBody>
      </p:sp>
      <p:sp>
        <p:nvSpPr>
          <p:cNvPr id="3" name="Footer Placeholder 2">
            <a:extLst>
              <a:ext uri="{FF2B5EF4-FFF2-40B4-BE49-F238E27FC236}">
                <a16:creationId xmlns:a16="http://schemas.microsoft.com/office/drawing/2014/main" id="{14AD4716-B014-42EE-8E25-468A21A11E9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7EE0FA2-AE38-45D3-B872-86E98BB71B68}"/>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8502869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03F21-B0B5-4370-A386-D7EA4F94FF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4EA852-493B-41FF-94CE-66DF34A0D08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3F436EF-3325-491E-BB71-8FF685BAB5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F5EA71A-713D-4DB6-A9FC-8F637F9FE8FD}"/>
              </a:ext>
            </a:extLst>
          </p:cNvPr>
          <p:cNvSpPr>
            <a:spLocks noGrp="1"/>
          </p:cNvSpPr>
          <p:nvPr>
            <p:ph type="dt" sz="half" idx="10"/>
          </p:nvPr>
        </p:nvSpPr>
        <p:spPr/>
        <p:txBody>
          <a:bodyPr/>
          <a:lstStyle/>
          <a:p>
            <a:fld id="{0F07D40C-2A4F-4FEB-9CF2-EF3D16ADBCE1}" type="datetimeFigureOut">
              <a:rPr lang="en-GB" smtClean="0"/>
              <a:t>25/09/2020</a:t>
            </a:fld>
            <a:endParaRPr lang="en-GB"/>
          </a:p>
        </p:txBody>
      </p:sp>
      <p:sp>
        <p:nvSpPr>
          <p:cNvPr id="6" name="Footer Placeholder 5">
            <a:extLst>
              <a:ext uri="{FF2B5EF4-FFF2-40B4-BE49-F238E27FC236}">
                <a16:creationId xmlns:a16="http://schemas.microsoft.com/office/drawing/2014/main" id="{63BA6998-B7F5-4DFD-A4D1-FB3A967F27F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490FACF-E59A-4084-8E28-1D4239AE27FE}"/>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3104017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234E83-AD22-4AE2-80BD-BF9E975BB2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84AAB69-FF83-411F-9228-5620D9CE96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76B8804-6DF6-4257-B39B-A464B98992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D24C43F-531A-4B0C-BBA5-500256713916}"/>
              </a:ext>
            </a:extLst>
          </p:cNvPr>
          <p:cNvSpPr>
            <a:spLocks noGrp="1"/>
          </p:cNvSpPr>
          <p:nvPr>
            <p:ph type="dt" sz="half" idx="10"/>
          </p:nvPr>
        </p:nvSpPr>
        <p:spPr/>
        <p:txBody>
          <a:bodyPr/>
          <a:lstStyle/>
          <a:p>
            <a:fld id="{0F07D40C-2A4F-4FEB-9CF2-EF3D16ADBCE1}" type="datetimeFigureOut">
              <a:rPr lang="en-GB" smtClean="0"/>
              <a:t>25/09/2020</a:t>
            </a:fld>
            <a:endParaRPr lang="en-GB"/>
          </a:p>
        </p:txBody>
      </p:sp>
      <p:sp>
        <p:nvSpPr>
          <p:cNvPr id="6" name="Footer Placeholder 5">
            <a:extLst>
              <a:ext uri="{FF2B5EF4-FFF2-40B4-BE49-F238E27FC236}">
                <a16:creationId xmlns:a16="http://schemas.microsoft.com/office/drawing/2014/main" id="{E0C0F3F1-43B4-478C-8C2F-42B2DD7B5D1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7E5266F-6A74-4ED4-9068-58EBBACEC032}"/>
              </a:ext>
            </a:extLst>
          </p:cNvPr>
          <p:cNvSpPr>
            <a:spLocks noGrp="1"/>
          </p:cNvSpPr>
          <p:nvPr>
            <p:ph type="sldNum" sz="quarter" idx="12"/>
          </p:nvPr>
        </p:nvSpPr>
        <p:spPr/>
        <p:txBody>
          <a:bodyPr/>
          <a:lstStyle/>
          <a:p>
            <a:fld id="{D5314710-2946-415D-8652-2A3C8B9297C1}" type="slidenum">
              <a:rPr lang="en-GB" smtClean="0"/>
              <a:t>‹#›</a:t>
            </a:fld>
            <a:endParaRPr lang="en-GB"/>
          </a:p>
        </p:txBody>
      </p:sp>
    </p:spTree>
    <p:extLst>
      <p:ext uri="{BB962C8B-B14F-4D97-AF65-F5344CB8AC3E}">
        <p14:creationId xmlns:p14="http://schemas.microsoft.com/office/powerpoint/2010/main" val="1010979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F15726-2986-4C95-AF78-0E308DE286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2C9199C-F4FA-4D67-B2EA-047298A4C5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083660E-2977-44C6-966D-8198AE7018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07D40C-2A4F-4FEB-9CF2-EF3D16ADBCE1}" type="datetimeFigureOut">
              <a:rPr lang="en-GB" smtClean="0"/>
              <a:t>25/09/2020</a:t>
            </a:fld>
            <a:endParaRPr lang="en-GB"/>
          </a:p>
        </p:txBody>
      </p:sp>
      <p:sp>
        <p:nvSpPr>
          <p:cNvPr id="5" name="Footer Placeholder 4">
            <a:extLst>
              <a:ext uri="{FF2B5EF4-FFF2-40B4-BE49-F238E27FC236}">
                <a16:creationId xmlns:a16="http://schemas.microsoft.com/office/drawing/2014/main" id="{054BC26C-7F8D-4E7C-A300-DCABE5F777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CBC83B1-08A8-442C-8483-3DE9634D0A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314710-2946-415D-8652-2A3C8B9297C1}" type="slidenum">
              <a:rPr lang="en-GB" smtClean="0"/>
              <a:t>‹#›</a:t>
            </a:fld>
            <a:endParaRPr lang="en-GB"/>
          </a:p>
        </p:txBody>
      </p:sp>
    </p:spTree>
    <p:extLst>
      <p:ext uri="{BB962C8B-B14F-4D97-AF65-F5344CB8AC3E}">
        <p14:creationId xmlns:p14="http://schemas.microsoft.com/office/powerpoint/2010/main" val="25041991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tmp"/><Relationship Id="rId1" Type="http://schemas.openxmlformats.org/officeDocument/2006/relationships/slideLayout" Target="../slideLayouts/slideLayout2.xml"/><Relationship Id="rId6" Type="http://schemas.openxmlformats.org/officeDocument/2006/relationships/image" Target="../media/image5.tmp"/><Relationship Id="rId5" Type="http://schemas.openxmlformats.org/officeDocument/2006/relationships/image" Target="../media/image4.tmp"/><Relationship Id="rId4" Type="http://schemas.openxmlformats.org/officeDocument/2006/relationships/image" Target="../media/image3.tm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bing.com/videos/search?q=treasure+island+national+theatre+video&amp;&amp;view=detail&amp;mid=F216236B3E732F3720FCF216236B3E732F3720FC&amp;&amp;FORM=VRDGAR&amp;ru=%2Fvideos%2Fsearch%3Fq%3Dtreasure%2Bisland%2Bnational%2Btheatre%2Bvideo%26docid%3D607990184549026889%26mid%3DF21623683E732F3720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321CD6-1E2F-4094-9CE7-ED6F1437E7E4}"/>
              </a:ext>
            </a:extLst>
          </p:cNvPr>
          <p:cNvSpPr>
            <a:spLocks noGrp="1"/>
          </p:cNvSpPr>
          <p:nvPr>
            <p:ph idx="1"/>
          </p:nvPr>
        </p:nvSpPr>
        <p:spPr/>
        <p:txBody>
          <a:bodyPr>
            <a:normAutofit/>
          </a:bodyPr>
          <a:lstStyle/>
          <a:p>
            <a:pPr marL="0" indent="0" algn="ctr">
              <a:buNone/>
            </a:pPr>
            <a:r>
              <a:rPr lang="en-GB" sz="4000" dirty="0">
                <a:solidFill>
                  <a:schemeClr val="bg1"/>
                </a:solidFill>
                <a:latin typeface="Arial Rounded MT Bold" panose="020F0704030504030204" pitchFamily="34" charset="0"/>
              </a:rPr>
              <a:t>Treasure Island</a:t>
            </a:r>
          </a:p>
          <a:p>
            <a:pPr marL="0" indent="0" algn="ctr">
              <a:buNone/>
            </a:pPr>
            <a:r>
              <a:rPr lang="en-GB" sz="4000" dirty="0">
                <a:solidFill>
                  <a:schemeClr val="bg1"/>
                </a:solidFill>
                <a:latin typeface="Arial Rounded MT Bold" panose="020F0704030504030204" pitchFamily="34" charset="0"/>
              </a:rPr>
              <a:t>Lesson 4</a:t>
            </a:r>
          </a:p>
          <a:p>
            <a:pPr marL="0" indent="0" algn="ctr">
              <a:buNone/>
            </a:pPr>
            <a:r>
              <a:rPr lang="en-GB" sz="4000" dirty="0">
                <a:solidFill>
                  <a:schemeClr val="bg1"/>
                </a:solidFill>
                <a:latin typeface="Arial Rounded MT Bold" panose="020F0704030504030204" pitchFamily="34" charset="0"/>
              </a:rPr>
              <a:t>Week 5</a:t>
            </a:r>
          </a:p>
        </p:txBody>
      </p:sp>
    </p:spTree>
    <p:extLst>
      <p:ext uri="{BB962C8B-B14F-4D97-AF65-F5344CB8AC3E}">
        <p14:creationId xmlns:p14="http://schemas.microsoft.com/office/powerpoint/2010/main" val="6171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B739B15-4609-4C9D-85AA-6C7EFD0F21A9}"/>
              </a:ext>
            </a:extLst>
          </p:cNvPr>
          <p:cNvSpPr txBox="1"/>
          <p:nvPr/>
        </p:nvSpPr>
        <p:spPr>
          <a:xfrm>
            <a:off x="838198" y="352425"/>
            <a:ext cx="10515599" cy="461665"/>
          </a:xfrm>
          <a:prstGeom prst="rect">
            <a:avLst/>
          </a:prstGeom>
          <a:solidFill>
            <a:schemeClr val="bg1"/>
          </a:solidFill>
        </p:spPr>
        <p:txBody>
          <a:bodyPr wrap="square" rtlCol="0">
            <a:spAutoFit/>
          </a:bodyPr>
          <a:lstStyle/>
          <a:p>
            <a:pPr algn="ctr"/>
            <a:r>
              <a:rPr lang="en-GB" sz="2400" dirty="0">
                <a:latin typeface="Arial Rounded MT Bold" panose="020F0704030504030204" pitchFamily="34" charset="0"/>
              </a:rPr>
              <a:t>Do now!  Name the characters in each picture… </a:t>
            </a:r>
            <a:r>
              <a:rPr lang="en-GB" sz="1200" dirty="0">
                <a:latin typeface="Arial Rounded MT Bold" panose="020F0704030504030204" pitchFamily="34" charset="0"/>
              </a:rPr>
              <a:t>(answers on the last slide)</a:t>
            </a:r>
            <a:endParaRPr lang="en-GB" sz="2400" dirty="0">
              <a:latin typeface="Arial Rounded MT Bold" panose="020F0704030504030204" pitchFamily="34" charset="0"/>
            </a:endParaRPr>
          </a:p>
        </p:txBody>
      </p:sp>
      <p:sp>
        <p:nvSpPr>
          <p:cNvPr id="7" name="TextBox 6">
            <a:extLst>
              <a:ext uri="{FF2B5EF4-FFF2-40B4-BE49-F238E27FC236}">
                <a16:creationId xmlns:a16="http://schemas.microsoft.com/office/drawing/2014/main" id="{45A12EF6-7B7D-4F4A-B1A1-5A0B2050A43F}"/>
              </a:ext>
            </a:extLst>
          </p:cNvPr>
          <p:cNvSpPr txBox="1"/>
          <p:nvPr/>
        </p:nvSpPr>
        <p:spPr>
          <a:xfrm>
            <a:off x="10626333" y="2903868"/>
            <a:ext cx="468088" cy="400110"/>
          </a:xfrm>
          <a:prstGeom prst="rect">
            <a:avLst/>
          </a:prstGeom>
          <a:solidFill>
            <a:srgbClr val="92D050"/>
          </a:solidFill>
        </p:spPr>
        <p:txBody>
          <a:bodyPr wrap="square" rtlCol="0">
            <a:spAutoFit/>
          </a:bodyPr>
          <a:lstStyle/>
          <a:p>
            <a:pPr algn="ctr"/>
            <a:r>
              <a:rPr lang="en-GB" sz="2000" dirty="0">
                <a:latin typeface="Arial Rounded MT Bold" panose="020F0704030504030204" pitchFamily="34" charset="0"/>
              </a:rPr>
              <a:t>5</a:t>
            </a:r>
          </a:p>
        </p:txBody>
      </p:sp>
      <p:sp>
        <p:nvSpPr>
          <p:cNvPr id="2" name="TextBox 1">
            <a:extLst>
              <a:ext uri="{FF2B5EF4-FFF2-40B4-BE49-F238E27FC236}">
                <a16:creationId xmlns:a16="http://schemas.microsoft.com/office/drawing/2014/main" id="{F7F4D247-FCAE-488B-AC28-5B5BDB6FD1F3}"/>
              </a:ext>
            </a:extLst>
          </p:cNvPr>
          <p:cNvSpPr txBox="1"/>
          <p:nvPr/>
        </p:nvSpPr>
        <p:spPr>
          <a:xfrm>
            <a:off x="3205968" y="1122564"/>
            <a:ext cx="468088" cy="461665"/>
          </a:xfrm>
          <a:prstGeom prst="rect">
            <a:avLst/>
          </a:prstGeom>
          <a:solidFill>
            <a:srgbClr val="FFFF00"/>
          </a:solidFill>
        </p:spPr>
        <p:txBody>
          <a:bodyPr wrap="square" rtlCol="0">
            <a:spAutoFit/>
          </a:bodyPr>
          <a:lstStyle/>
          <a:p>
            <a:pPr algn="ctr"/>
            <a:r>
              <a:rPr lang="en-GB" sz="2400" dirty="0">
                <a:latin typeface="Arial Rounded MT Bold" panose="020F0704030504030204" pitchFamily="34" charset="0"/>
              </a:rPr>
              <a:t>1</a:t>
            </a:r>
          </a:p>
        </p:txBody>
      </p:sp>
      <p:sp>
        <p:nvSpPr>
          <p:cNvPr id="6" name="TextBox 5">
            <a:extLst>
              <a:ext uri="{FF2B5EF4-FFF2-40B4-BE49-F238E27FC236}">
                <a16:creationId xmlns:a16="http://schemas.microsoft.com/office/drawing/2014/main" id="{36ABAA83-57E5-40DE-B7B7-E0AC704DCC33}"/>
              </a:ext>
            </a:extLst>
          </p:cNvPr>
          <p:cNvSpPr txBox="1"/>
          <p:nvPr/>
        </p:nvSpPr>
        <p:spPr>
          <a:xfrm>
            <a:off x="7828153" y="2341579"/>
            <a:ext cx="468088" cy="400110"/>
          </a:xfrm>
          <a:prstGeom prst="rect">
            <a:avLst/>
          </a:prstGeom>
          <a:solidFill>
            <a:srgbClr val="FF6600"/>
          </a:solidFill>
        </p:spPr>
        <p:txBody>
          <a:bodyPr wrap="square" rtlCol="0">
            <a:spAutoFit/>
          </a:bodyPr>
          <a:lstStyle/>
          <a:p>
            <a:pPr algn="ctr"/>
            <a:r>
              <a:rPr lang="en-GB" sz="2000" dirty="0">
                <a:latin typeface="Arial Rounded MT Bold" panose="020F0704030504030204" pitchFamily="34" charset="0"/>
              </a:rPr>
              <a:t>4</a:t>
            </a:r>
          </a:p>
        </p:txBody>
      </p:sp>
      <p:sp>
        <p:nvSpPr>
          <p:cNvPr id="16" name="TextBox 15">
            <a:extLst>
              <a:ext uri="{FF2B5EF4-FFF2-40B4-BE49-F238E27FC236}">
                <a16:creationId xmlns:a16="http://schemas.microsoft.com/office/drawing/2014/main" id="{9AE40F9C-877B-4788-A326-29A84A909A0C}"/>
              </a:ext>
            </a:extLst>
          </p:cNvPr>
          <p:cNvSpPr txBox="1"/>
          <p:nvPr/>
        </p:nvSpPr>
        <p:spPr>
          <a:xfrm>
            <a:off x="6564084" y="1072463"/>
            <a:ext cx="468088" cy="400110"/>
          </a:xfrm>
          <a:prstGeom prst="rect">
            <a:avLst/>
          </a:prstGeom>
          <a:solidFill>
            <a:srgbClr val="00B0F0"/>
          </a:solidFill>
        </p:spPr>
        <p:txBody>
          <a:bodyPr wrap="square" rtlCol="0">
            <a:spAutoFit/>
          </a:bodyPr>
          <a:lstStyle/>
          <a:p>
            <a:pPr algn="ctr"/>
            <a:r>
              <a:rPr lang="en-GB" sz="2000" dirty="0">
                <a:latin typeface="Arial Rounded MT Bold" panose="020F0704030504030204" pitchFamily="34" charset="0"/>
              </a:rPr>
              <a:t>2</a:t>
            </a:r>
          </a:p>
        </p:txBody>
      </p:sp>
      <p:sp>
        <p:nvSpPr>
          <p:cNvPr id="18" name="TextBox 17">
            <a:extLst>
              <a:ext uri="{FF2B5EF4-FFF2-40B4-BE49-F238E27FC236}">
                <a16:creationId xmlns:a16="http://schemas.microsoft.com/office/drawing/2014/main" id="{31EA6F41-163F-4885-A2D3-33E03E8ADC53}"/>
              </a:ext>
            </a:extLst>
          </p:cNvPr>
          <p:cNvSpPr txBox="1"/>
          <p:nvPr/>
        </p:nvSpPr>
        <p:spPr>
          <a:xfrm>
            <a:off x="2607152" y="6112956"/>
            <a:ext cx="468088" cy="400110"/>
          </a:xfrm>
          <a:prstGeom prst="rect">
            <a:avLst/>
          </a:prstGeom>
          <a:solidFill>
            <a:srgbClr val="7030A0"/>
          </a:solidFill>
        </p:spPr>
        <p:txBody>
          <a:bodyPr wrap="square" rtlCol="0">
            <a:spAutoFit/>
          </a:bodyPr>
          <a:lstStyle/>
          <a:p>
            <a:pPr algn="ctr"/>
            <a:r>
              <a:rPr lang="en-GB" sz="2000" dirty="0">
                <a:solidFill>
                  <a:schemeClr val="bg1"/>
                </a:solidFill>
                <a:latin typeface="Arial Rounded MT Bold" panose="020F0704030504030204" pitchFamily="34" charset="0"/>
              </a:rPr>
              <a:t>3</a:t>
            </a:r>
          </a:p>
        </p:txBody>
      </p:sp>
      <p:pic>
        <p:nvPicPr>
          <p:cNvPr id="22" name="Picture 21" descr="A person standing next to a bird&#10;&#10;Description automatically generated">
            <a:extLst>
              <a:ext uri="{FF2B5EF4-FFF2-40B4-BE49-F238E27FC236}">
                <a16:creationId xmlns:a16="http://schemas.microsoft.com/office/drawing/2014/main" id="{F387ADB5-CD3F-4148-9E4B-3FEF20B742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5968" y="4178204"/>
            <a:ext cx="2356632" cy="2386462"/>
          </a:xfrm>
          <a:prstGeom prst="rect">
            <a:avLst/>
          </a:prstGeom>
        </p:spPr>
      </p:pic>
      <p:pic>
        <p:nvPicPr>
          <p:cNvPr id="26" name="Picture 25" descr="A person holding a gun&#10;&#10;Description automatically generated">
            <a:extLst>
              <a:ext uri="{FF2B5EF4-FFF2-40B4-BE49-F238E27FC236}">
                <a16:creationId xmlns:a16="http://schemas.microsoft.com/office/drawing/2014/main" id="{9DD7C73B-C256-4A34-B5C7-808BD7A5A1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6001" y="1062292"/>
            <a:ext cx="1845155" cy="2041631"/>
          </a:xfrm>
          <a:prstGeom prst="rect">
            <a:avLst/>
          </a:prstGeom>
        </p:spPr>
      </p:pic>
      <p:pic>
        <p:nvPicPr>
          <p:cNvPr id="28" name="Picture 27" descr="A close up of a person&#10;&#10;Description automatically generated">
            <a:extLst>
              <a:ext uri="{FF2B5EF4-FFF2-40B4-BE49-F238E27FC236}">
                <a16:creationId xmlns:a16="http://schemas.microsoft.com/office/drawing/2014/main" id="{7752AAA4-6017-4B9C-9F73-C064C61D76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93816" y="2820494"/>
            <a:ext cx="2136762" cy="1868511"/>
          </a:xfrm>
          <a:prstGeom prst="rect">
            <a:avLst/>
          </a:prstGeom>
        </p:spPr>
      </p:pic>
      <p:pic>
        <p:nvPicPr>
          <p:cNvPr id="30" name="Picture 29" descr="A person wearing a costume&#10;&#10;Description automatically generated">
            <a:extLst>
              <a:ext uri="{FF2B5EF4-FFF2-40B4-BE49-F238E27FC236}">
                <a16:creationId xmlns:a16="http://schemas.microsoft.com/office/drawing/2014/main" id="{F1BD8D64-D3F4-42E4-B926-96797FFA9A1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76475" y="3473420"/>
            <a:ext cx="1767805" cy="3111336"/>
          </a:xfrm>
          <a:prstGeom prst="rect">
            <a:avLst/>
          </a:prstGeom>
        </p:spPr>
      </p:pic>
      <p:pic>
        <p:nvPicPr>
          <p:cNvPr id="19" name="Picture 18" descr="A person looking at the camera&#10;&#10;Description automatically generated">
            <a:extLst>
              <a:ext uri="{FF2B5EF4-FFF2-40B4-BE49-F238E27FC236}">
                <a16:creationId xmlns:a16="http://schemas.microsoft.com/office/drawing/2014/main" id="{9494AA39-ECB9-42A8-9078-04EACDEB5D0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3502" y="1146452"/>
            <a:ext cx="2159111" cy="1936850"/>
          </a:xfrm>
          <a:prstGeom prst="rect">
            <a:avLst/>
          </a:prstGeom>
        </p:spPr>
      </p:pic>
    </p:spTree>
    <p:extLst>
      <p:ext uri="{BB962C8B-B14F-4D97-AF65-F5344CB8AC3E}">
        <p14:creationId xmlns:p14="http://schemas.microsoft.com/office/powerpoint/2010/main" val="2154202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54"/>
        <p:cNvGrpSpPr/>
        <p:nvPr/>
      </p:nvGrpSpPr>
      <p:grpSpPr>
        <a:xfrm>
          <a:off x="0" y="0"/>
          <a:ext cx="0" cy="0"/>
          <a:chOff x="0" y="0"/>
          <a:chExt cx="0" cy="0"/>
        </a:xfrm>
      </p:grpSpPr>
      <p:sp>
        <p:nvSpPr>
          <p:cNvPr id="157" name="Shape 157"/>
          <p:cNvSpPr/>
          <p:nvPr/>
        </p:nvSpPr>
        <p:spPr>
          <a:xfrm>
            <a:off x="427633" y="2781970"/>
            <a:ext cx="11360800" cy="1188144"/>
          </a:xfrm>
          <a:prstGeom prst="rect">
            <a:avLst/>
          </a:prstGeom>
          <a:solidFill>
            <a:srgbClr val="FF0000"/>
          </a:soli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spcFirstLastPara="1" wrap="square" lIns="121900" tIns="121900" rIns="121900" bIns="121900" anchor="ctr" anchorCtr="0">
            <a:noAutofit/>
          </a:bodyPr>
          <a:lstStyle/>
          <a:p>
            <a:r>
              <a:rPr lang="en-GB" sz="2800" dirty="0">
                <a:latin typeface="Arial Rounded MT Bold" panose="020F0704030504030204" pitchFamily="34" charset="0"/>
              </a:rPr>
              <a:t>To be able to </a:t>
            </a:r>
            <a:r>
              <a:rPr lang="en-GB" sz="2800" b="1" i="1" u="sng" dirty="0">
                <a:latin typeface="Arial Rounded MT Bold" panose="020F0704030504030204" pitchFamily="34" charset="0"/>
              </a:rPr>
              <a:t>describe</a:t>
            </a:r>
            <a:r>
              <a:rPr lang="en-GB" sz="2800" dirty="0">
                <a:latin typeface="Arial Rounded MT Bold" panose="020F0704030504030204" pitchFamily="34" charset="0"/>
              </a:rPr>
              <a:t> a character in Treasure Island</a:t>
            </a:r>
          </a:p>
        </p:txBody>
      </p:sp>
      <p:sp>
        <p:nvSpPr>
          <p:cNvPr id="158" name="Shape 158"/>
          <p:cNvSpPr/>
          <p:nvPr/>
        </p:nvSpPr>
        <p:spPr>
          <a:xfrm>
            <a:off x="427633" y="4076030"/>
            <a:ext cx="11360800" cy="1188143"/>
          </a:xfrm>
          <a:prstGeom prst="rect">
            <a:avLst/>
          </a:prstGeom>
          <a:solidFill>
            <a:srgbClr val="FF6600"/>
          </a:soli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spcFirstLastPara="1" wrap="square" lIns="121900" tIns="121900" rIns="121900" bIns="121900" anchor="ctr" anchorCtr="0">
            <a:noAutofit/>
          </a:bodyPr>
          <a:lstStyle/>
          <a:p>
            <a:r>
              <a:rPr lang="en-GB" sz="2800" dirty="0">
                <a:latin typeface="Arial Rounded MT Bold" panose="020F0704030504030204" pitchFamily="34" charset="0"/>
              </a:rPr>
              <a:t>To be able to </a:t>
            </a:r>
            <a:r>
              <a:rPr lang="en-GB" sz="2800" b="1" i="1" u="sng" dirty="0">
                <a:latin typeface="Arial Rounded MT Bold" panose="020F0704030504030204" pitchFamily="34" charset="0"/>
              </a:rPr>
              <a:t>explain</a:t>
            </a:r>
            <a:r>
              <a:rPr lang="en-GB" sz="2800" dirty="0">
                <a:latin typeface="Arial Rounded MT Bold" panose="020F0704030504030204" pitchFamily="34" charset="0"/>
              </a:rPr>
              <a:t> what you think about a character and why they appear a certain way to the audience</a:t>
            </a:r>
          </a:p>
        </p:txBody>
      </p:sp>
      <p:sp>
        <p:nvSpPr>
          <p:cNvPr id="159" name="Shape 159"/>
          <p:cNvSpPr/>
          <p:nvPr/>
        </p:nvSpPr>
        <p:spPr>
          <a:xfrm>
            <a:off x="427633" y="5339443"/>
            <a:ext cx="11360800" cy="1176190"/>
          </a:xfrm>
          <a:prstGeom prst="rect">
            <a:avLst/>
          </a:prstGeom>
          <a:solidFill>
            <a:srgbClr val="FFFF00"/>
          </a:solidFill>
          <a:ln w="9525" cap="flat" cmpd="sng">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spcFirstLastPara="1" wrap="square" lIns="121900" tIns="121900" rIns="121900" bIns="121900" anchor="ctr" anchorCtr="0">
            <a:noAutofit/>
          </a:bodyPr>
          <a:lstStyle/>
          <a:p>
            <a:pPr lvl="0">
              <a:lnSpc>
                <a:spcPct val="115000"/>
              </a:lnSpc>
            </a:pPr>
            <a:r>
              <a:rPr lang="en-GB" sz="2800" dirty="0">
                <a:latin typeface="Arial Rounded MT Bold" panose="020F0704030504030204" pitchFamily="34" charset="0"/>
              </a:rPr>
              <a:t>To be able to </a:t>
            </a:r>
            <a:r>
              <a:rPr lang="en-GB" sz="2800" b="1" i="1" u="sng" dirty="0">
                <a:latin typeface="Arial Rounded MT Bold" panose="020F0704030504030204" pitchFamily="34" charset="0"/>
              </a:rPr>
              <a:t>analyse</a:t>
            </a:r>
            <a:r>
              <a:rPr lang="en-GB" sz="2800" dirty="0">
                <a:latin typeface="Arial Rounded MT Bold" panose="020F0704030504030204" pitchFamily="34" charset="0"/>
              </a:rPr>
              <a:t> the effectiveness of the actor's portrayal of a character </a:t>
            </a:r>
            <a:r>
              <a:rPr lang="en-GB" sz="1800" dirty="0">
                <a:effectLst/>
                <a:latin typeface="Arial Rounded MT Bold" panose="020F0704030504030204" pitchFamily="34" charset="0"/>
                <a:ea typeface="Times New Roman" panose="02020603050405020304" pitchFamily="18" charset="0"/>
                <a:cs typeface="Rockwell" panose="02060603020205020403" pitchFamily="18" charset="0"/>
              </a:rPr>
              <a:t>(year 8 and 9 - making reference to the use of vocal and physical skills)</a:t>
            </a:r>
            <a:endParaRPr sz="2800" u="sng" dirty="0">
              <a:latin typeface="Arial Rounded MT Bold" panose="020F0704030504030204" pitchFamily="34" charset="0"/>
              <a:ea typeface="Comic Sans MS"/>
              <a:cs typeface="Comic Sans MS"/>
              <a:sym typeface="Comic Sans MS"/>
            </a:endParaRPr>
          </a:p>
        </p:txBody>
      </p:sp>
      <p:sp>
        <p:nvSpPr>
          <p:cNvPr id="2" name="TextBox 1">
            <a:extLst>
              <a:ext uri="{FF2B5EF4-FFF2-40B4-BE49-F238E27FC236}">
                <a16:creationId xmlns:a16="http://schemas.microsoft.com/office/drawing/2014/main" id="{8B269551-C001-44DD-82B5-56C1B00CF12A}"/>
              </a:ext>
            </a:extLst>
          </p:cNvPr>
          <p:cNvSpPr txBox="1"/>
          <p:nvPr/>
        </p:nvSpPr>
        <p:spPr>
          <a:xfrm>
            <a:off x="427633" y="341834"/>
            <a:ext cx="11360800" cy="1405256"/>
          </a:xfrm>
          <a:prstGeom prst="rect">
            <a:avLst/>
          </a:prstGeom>
          <a:solidFill>
            <a:schemeClr val="bg1"/>
          </a:solidFill>
        </p:spPr>
        <p:txBody>
          <a:bodyPr wrap="square" rtlCol="0">
            <a:spAutoFit/>
          </a:bodyPr>
          <a:lstStyle/>
          <a:p>
            <a:pPr algn="ctr"/>
            <a:r>
              <a:rPr lang="en-US" sz="3600" b="1" dirty="0">
                <a:latin typeface="Arial Rounded MT Bold" panose="020F0704030504030204" pitchFamily="34" charset="0"/>
                <a:ea typeface="Comic Sans MS"/>
                <a:cs typeface="Comic Sans MS"/>
                <a:sym typeface="Comic Sans MS"/>
              </a:rPr>
              <a:t>Learning Intent</a:t>
            </a:r>
          </a:p>
          <a:p>
            <a:pPr>
              <a:lnSpc>
                <a:spcPct val="107000"/>
              </a:lnSpc>
              <a:spcAft>
                <a:spcPts val="800"/>
              </a:spcAft>
            </a:pPr>
            <a:r>
              <a:rPr lang="en-GB" sz="2400" dirty="0">
                <a:effectLst/>
                <a:latin typeface="Arial Rounded MT Bold" panose="020F0704030504030204" pitchFamily="34" charset="0"/>
                <a:ea typeface="Times New Roman" panose="02020603050405020304" pitchFamily="18" charset="0"/>
                <a:cs typeface="Rockwell" panose="02060603020205020403" pitchFamily="18" charset="0"/>
              </a:rPr>
              <a:t>To develop an understanding of character analysis and understand how the actor uses performance skills to create the character</a:t>
            </a:r>
          </a:p>
        </p:txBody>
      </p:sp>
      <p:sp>
        <p:nvSpPr>
          <p:cNvPr id="3" name="TextBox 2">
            <a:extLst>
              <a:ext uri="{FF2B5EF4-FFF2-40B4-BE49-F238E27FC236}">
                <a16:creationId xmlns:a16="http://schemas.microsoft.com/office/drawing/2014/main" id="{C232C54C-B523-4DEE-8A93-5D2E48D38EAB}"/>
              </a:ext>
            </a:extLst>
          </p:cNvPr>
          <p:cNvSpPr txBox="1"/>
          <p:nvPr/>
        </p:nvSpPr>
        <p:spPr>
          <a:xfrm>
            <a:off x="427633" y="2152834"/>
            <a:ext cx="4585238" cy="523220"/>
          </a:xfrm>
          <a:prstGeom prst="rect">
            <a:avLst/>
          </a:prstGeom>
          <a:noFill/>
        </p:spPr>
        <p:txBody>
          <a:bodyPr wrap="square" rtlCol="0">
            <a:spAutoFit/>
          </a:bodyPr>
          <a:lstStyle/>
          <a:p>
            <a:r>
              <a:rPr lang="en-GB" sz="2800" dirty="0">
                <a:solidFill>
                  <a:schemeClr val="bg1"/>
                </a:solidFill>
                <a:latin typeface="Arial Rounded MT Bold" panose="020F0704030504030204" pitchFamily="34" charset="0"/>
              </a:rPr>
              <a:t>Success Criteria</a:t>
            </a:r>
          </a:p>
        </p:txBody>
      </p:sp>
    </p:spTree>
    <p:extLst>
      <p:ext uri="{BB962C8B-B14F-4D97-AF65-F5344CB8AC3E}">
        <p14:creationId xmlns:p14="http://schemas.microsoft.com/office/powerpoint/2010/main" val="2477042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7F2F9D7-F385-4B0D-8C55-1DF2B1C3833B}"/>
              </a:ext>
            </a:extLst>
          </p:cNvPr>
          <p:cNvSpPr txBox="1"/>
          <p:nvPr/>
        </p:nvSpPr>
        <p:spPr>
          <a:xfrm>
            <a:off x="413657" y="370114"/>
            <a:ext cx="11451772" cy="2858218"/>
          </a:xfrm>
          <a:prstGeom prst="rect">
            <a:avLst/>
          </a:prstGeom>
          <a:solidFill>
            <a:schemeClr val="accent4">
              <a:lumMod val="20000"/>
              <a:lumOff val="80000"/>
            </a:schemeClr>
          </a:solidFill>
        </p:spPr>
        <p:txBody>
          <a:bodyPr wrap="square" rtlCol="0">
            <a:spAutoFit/>
          </a:bodyPr>
          <a:lstStyle/>
          <a:p>
            <a:pPr>
              <a:lnSpc>
                <a:spcPct val="107000"/>
              </a:lnSpc>
              <a:spcAft>
                <a:spcPts val="800"/>
              </a:spcAft>
            </a:pPr>
            <a:r>
              <a:rPr lang="en-GB" sz="1800" dirty="0">
                <a:effectLst/>
                <a:latin typeface="Arial Rounded MT Bold" panose="020F0704030504030204" pitchFamily="34" charset="0"/>
                <a:ea typeface="Calibri" panose="020F0502020204030204" pitchFamily="34" charset="0"/>
                <a:cs typeface="Times New Roman" panose="02020603050405020304" pitchFamily="18" charset="0"/>
              </a:rPr>
              <a:t>First, we are going to look at the different characters in Treasure Island.  In each of the empty boxes you need to: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Arial Rounded MT Bold" panose="020F0704030504030204" pitchFamily="34" charset="0"/>
                <a:ea typeface="Calibri" panose="020F0502020204030204" pitchFamily="34" charset="0"/>
                <a:cs typeface="Times New Roman" panose="02020603050405020304" pitchFamily="18" charset="0"/>
              </a:rPr>
              <a:t>*  Write three words that DESCRIBE a character's personality</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Arial Rounded MT Bold" panose="020F0704030504030204" pitchFamily="34" charset="0"/>
                <a:ea typeface="Calibri" panose="020F0502020204030204" pitchFamily="34" charset="0"/>
                <a:cs typeface="Times New Roman" panose="02020603050405020304" pitchFamily="18" charset="0"/>
              </a:rPr>
              <a:t>*  EXPLAIN what they do or say that makes you think this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Arial Rounded MT Bold" panose="020F0704030504030204" pitchFamily="34" charset="0"/>
                <a:ea typeface="Calibri" panose="020F0502020204030204" pitchFamily="34" charset="0"/>
                <a:cs typeface="Times New Roman" panose="02020603050405020304" pitchFamily="18" charset="0"/>
              </a:rPr>
              <a:t>* ANALYSE how successfully the actor has performed the character.  Comment on their use of PHYSICAL and VOCAL skills (how they use their voice, face and body) and an example of when you thought this was particularly effective</a:t>
            </a:r>
          </a:p>
          <a:p>
            <a:pPr>
              <a:lnSpc>
                <a:spcPct val="107000"/>
              </a:lnSpc>
              <a:spcAft>
                <a:spcPts val="800"/>
              </a:spcAft>
            </a:pPr>
            <a:r>
              <a:rPr lang="en-GB" sz="1800" dirty="0">
                <a:effectLst/>
                <a:latin typeface="Arial Rounded MT Bold" panose="020F0704030504030204" pitchFamily="34" charset="0"/>
                <a:ea typeface="Calibri" panose="020F0502020204030204" pitchFamily="34" charset="0"/>
                <a:cs typeface="Times New Roman" panose="02020603050405020304" pitchFamily="18" charset="0"/>
              </a:rPr>
              <a:t>Below is an example using the character of Miss Trunchbull from Matilda </a:t>
            </a:r>
            <a:endParaRPr lang="en-GB" dirty="0"/>
          </a:p>
        </p:txBody>
      </p:sp>
      <p:pic>
        <p:nvPicPr>
          <p:cNvPr id="8" name="Picture 7" descr="A screenshot of a cell phone&#10;&#10;Description automatically generated">
            <a:extLst>
              <a:ext uri="{FF2B5EF4-FFF2-40B4-BE49-F238E27FC236}">
                <a16:creationId xmlns:a16="http://schemas.microsoft.com/office/drawing/2014/main" id="{1D070519-BFD9-4DC7-A227-550DB4A750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657" y="3428999"/>
            <a:ext cx="7002453" cy="3058887"/>
          </a:xfrm>
          <a:prstGeom prst="rect">
            <a:avLst/>
          </a:prstGeom>
        </p:spPr>
      </p:pic>
      <p:sp>
        <p:nvSpPr>
          <p:cNvPr id="9" name="TextBox 8">
            <a:extLst>
              <a:ext uri="{FF2B5EF4-FFF2-40B4-BE49-F238E27FC236}">
                <a16:creationId xmlns:a16="http://schemas.microsoft.com/office/drawing/2014/main" id="{76521C6B-52CD-444E-9949-DC3D0D581AFC}"/>
              </a:ext>
            </a:extLst>
          </p:cNvPr>
          <p:cNvSpPr txBox="1"/>
          <p:nvPr/>
        </p:nvSpPr>
        <p:spPr>
          <a:xfrm>
            <a:off x="7680960" y="3429000"/>
            <a:ext cx="4184469" cy="3139321"/>
          </a:xfrm>
          <a:prstGeom prst="rect">
            <a:avLst/>
          </a:prstGeom>
          <a:solidFill>
            <a:schemeClr val="accent2">
              <a:lumMod val="60000"/>
              <a:lumOff val="40000"/>
            </a:schemeClr>
          </a:solidFill>
        </p:spPr>
        <p:txBody>
          <a:bodyPr wrap="square" rtlCol="0">
            <a:spAutoFit/>
          </a:bodyPr>
          <a:lstStyle/>
          <a:p>
            <a:r>
              <a:rPr lang="en-GB" sz="1800" dirty="0">
                <a:effectLst/>
                <a:latin typeface="Arial Rounded MT Bold" panose="020F0704030504030204" pitchFamily="34" charset="0"/>
                <a:ea typeface="Calibri" panose="020F0502020204030204" pitchFamily="34" charset="0"/>
                <a:cs typeface="Times New Roman" panose="02020603050405020304" pitchFamily="18" charset="0"/>
              </a:rPr>
              <a:t>You have been given two specific characters to focus on and you can choose anyone else in the play as your final character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dirty="0">
                <a:latin typeface="Arial Rounded MT Bold" panose="020F0704030504030204" pitchFamily="34" charset="0"/>
              </a:rPr>
              <a:t>We will watch 10 minutes more of the play (from the start of act 2, 60 mins in) so you can look specifically at the characters and look for evidence.</a:t>
            </a:r>
          </a:p>
          <a:p>
            <a:r>
              <a:rPr lang="en-GB" dirty="0">
                <a:latin typeface="Arial Rounded MT Bold" panose="020F0704030504030204" pitchFamily="34" charset="0"/>
              </a:rPr>
              <a:t>You will also be given time at the end to write up your thoughts.</a:t>
            </a:r>
          </a:p>
        </p:txBody>
      </p:sp>
    </p:spTree>
    <p:extLst>
      <p:ext uri="{BB962C8B-B14F-4D97-AF65-F5344CB8AC3E}">
        <p14:creationId xmlns:p14="http://schemas.microsoft.com/office/powerpoint/2010/main" val="1451963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D8FA140-81FC-4E83-8A8F-83FA77A77E13}"/>
              </a:ext>
            </a:extLst>
          </p:cNvPr>
          <p:cNvSpPr txBox="1"/>
          <p:nvPr/>
        </p:nvSpPr>
        <p:spPr>
          <a:xfrm>
            <a:off x="2313214" y="2274838"/>
            <a:ext cx="7565571" cy="2308324"/>
          </a:xfrm>
          <a:prstGeom prst="rect">
            <a:avLst/>
          </a:prstGeom>
          <a:noFill/>
        </p:spPr>
        <p:txBody>
          <a:bodyPr wrap="square">
            <a:spAutoFit/>
          </a:bodyPr>
          <a:lstStyle/>
          <a:p>
            <a:r>
              <a:rPr lang="en-GB" sz="2400" dirty="0">
                <a:solidFill>
                  <a:srgbClr val="0000FF"/>
                </a:solidFill>
                <a:effectLst/>
                <a:hlinkClick r:id="rId2"/>
              </a:rPr>
              <a:t>https://www.bing.com/videos/search?q=treasure+island+national+theatre+video&amp;&amp;view=detail&amp;mid=F216236B3E732F3720FCF216236B3E732F3720FC&amp;&amp;FORM=VRDGAR&amp;ru=%2Fvideos%2Fsearch%3Fq%3Dtreasure%2Bisland%2Bnational%2Btheatre%2Bvideo%26docid%3D607990184549026889%26mid%3DF21623683E732F3720F</a:t>
            </a:r>
            <a:endParaRPr lang="en-GB" sz="2400" dirty="0"/>
          </a:p>
        </p:txBody>
      </p:sp>
      <p:sp>
        <p:nvSpPr>
          <p:cNvPr id="2" name="TextBox 1">
            <a:extLst>
              <a:ext uri="{FF2B5EF4-FFF2-40B4-BE49-F238E27FC236}">
                <a16:creationId xmlns:a16="http://schemas.microsoft.com/office/drawing/2014/main" id="{DB94A7B3-7452-4E95-B020-50C6FDF783F3}"/>
              </a:ext>
            </a:extLst>
          </p:cNvPr>
          <p:cNvSpPr txBox="1"/>
          <p:nvPr/>
        </p:nvSpPr>
        <p:spPr>
          <a:xfrm>
            <a:off x="952500" y="5105400"/>
            <a:ext cx="10337800" cy="646331"/>
          </a:xfrm>
          <a:prstGeom prst="rect">
            <a:avLst/>
          </a:prstGeom>
          <a:solidFill>
            <a:schemeClr val="bg1"/>
          </a:solidFill>
        </p:spPr>
        <p:txBody>
          <a:bodyPr wrap="square" rtlCol="0">
            <a:spAutoFit/>
          </a:bodyPr>
          <a:lstStyle/>
          <a:p>
            <a:r>
              <a:rPr lang="en-GB" dirty="0"/>
              <a:t>Above is the link to the video footage of the play.</a:t>
            </a:r>
          </a:p>
          <a:p>
            <a:r>
              <a:rPr lang="en-GB" dirty="0"/>
              <a:t>Use pages 4 and 5 of the word document to complete the task.</a:t>
            </a:r>
          </a:p>
        </p:txBody>
      </p:sp>
    </p:spTree>
    <p:extLst>
      <p:ext uri="{BB962C8B-B14F-4D97-AF65-F5344CB8AC3E}">
        <p14:creationId xmlns:p14="http://schemas.microsoft.com/office/powerpoint/2010/main" val="260626599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1382</TotalTime>
  <Words>370</Words>
  <Application>Microsoft Office PowerPoint</Application>
  <PresentationFormat>Widescreen</PresentationFormat>
  <Paragraphs>26</Paragraphs>
  <Slides>5</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Arial</vt:lpstr>
      <vt:lpstr>Arial Rounded MT Bold</vt:lpstr>
      <vt:lpstr>Calibri</vt:lpstr>
      <vt:lpstr>Calibri Light</vt:lpstr>
      <vt:lpstr>Comic Sans MS</vt:lpstr>
      <vt:lpstr>Rockwell</vt:lpstr>
      <vt:lpstr>Times New Roman</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Macdougall, L (SHS Teacher)</dc:creator>
  <cp:lastModifiedBy>Armitage, L (SHS Teacher)</cp:lastModifiedBy>
  <cp:revision>101</cp:revision>
  <dcterms:created xsi:type="dcterms:W3CDTF">2020-09-04T13:32:53Z</dcterms:created>
  <dcterms:modified xsi:type="dcterms:W3CDTF">2020-09-25T11:43:55Z</dcterms:modified>
</cp:coreProperties>
</file>